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91" d="100"/>
          <a:sy n="91" d="100"/>
        </p:scale>
        <p:origin x="68" y="2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6EEA2-E023-6DEA-65F2-C9292D2A11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86ABB4-33B3-71FF-63DE-56D7EE2724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844713-E9CF-F16E-27F9-BA46C6B14731}"/>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1A92CB03-A60B-0DC4-1BB2-F3B9E4732B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633B2-5FAA-7F07-A93E-4A851C9405A1}"/>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2203013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2998-4521-B54D-5EB8-6F0C4ECB27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0051AF-B25E-5128-0980-13EA1EF32B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3935D7-458F-8A03-6D55-C7835BF19290}"/>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1EDF6089-1CDB-29D6-E041-175C5794BD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834E14-954B-8289-4B66-BD0CBABFCBD6}"/>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3209305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238DB4-8418-36CB-7CD8-797248079FB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E750E8-9737-787A-4F9E-E96E26FC57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EBE83E-0319-27ED-DAAE-4E2D0CD78CAF}"/>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0D0072FB-0479-B4E7-B693-D5AF938DBE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36DE88-8629-C595-3497-256F59CE74AC}"/>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16059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EF776-64D6-0B94-6AD1-86B7B71724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ACCF21-CA41-0FED-50E4-EDAC24958B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F91D5-9A6B-7635-8159-05DCA603FC33}"/>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F47B1429-1DB1-AAEB-661B-5F527B3E0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8B8834-97C8-BA3C-0EDB-2D737CD21547}"/>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3810022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615E3-5F04-6B5D-459C-4F4FB196A1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4B0FFF-78FA-DF4D-CB0C-40ADA82B23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3D3DD88-02CE-4924-F4B5-A3C83ABD21E9}"/>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28A95D2D-ED40-2C33-5C53-17DCF8F189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71221-365C-3B07-5D04-17F5B560FA01}"/>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281187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E4D40-7DE4-2034-250F-622626C463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F838B9-0481-8339-195E-247E9B9C4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3829D2-D065-A15E-D0BD-3A9FCDC923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8C7FB1-2E6D-BB79-A8CE-803EBC764D61}"/>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6" name="Footer Placeholder 5">
            <a:extLst>
              <a:ext uri="{FF2B5EF4-FFF2-40B4-BE49-F238E27FC236}">
                <a16:creationId xmlns:a16="http://schemas.microsoft.com/office/drawing/2014/main" id="{CD9083F4-D392-4589-47D7-6356584769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E59A7A-AFD5-AFAF-87F4-5882C97C87B3}"/>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1785883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72FAF-2439-ED4E-9E4A-EB2C0D9CEC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435919-0B9C-B807-D4BC-ABC81005A2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FC0159-C9EB-D95B-C417-1FBE6753BB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4570E8-AB48-EA55-18A5-D7894A6C9C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64B065-BE90-33F5-B8E7-EF79DAE480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F8E0E9-3A8B-5DCF-44D9-CE8A246836E0}"/>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8" name="Footer Placeholder 7">
            <a:extLst>
              <a:ext uri="{FF2B5EF4-FFF2-40B4-BE49-F238E27FC236}">
                <a16:creationId xmlns:a16="http://schemas.microsoft.com/office/drawing/2014/main" id="{56AF9DB3-ADC5-06E1-FEA9-D632A60CC3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EC5C21-3702-4EF5-9276-5A22EEE9AD3D}"/>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251325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B1432-5BC6-7AA6-5490-C227E8D5F9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8CF17D5-4A73-E817-FB17-E1FB2442ECB8}"/>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4" name="Footer Placeholder 3">
            <a:extLst>
              <a:ext uri="{FF2B5EF4-FFF2-40B4-BE49-F238E27FC236}">
                <a16:creationId xmlns:a16="http://schemas.microsoft.com/office/drawing/2014/main" id="{1D6528D4-D526-2A65-6EB7-B161447E76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367329-2D27-F177-A271-5663324BF0A6}"/>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906750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3DA31B-3617-DF93-9F83-7374032DED19}"/>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3" name="Footer Placeholder 2">
            <a:extLst>
              <a:ext uri="{FF2B5EF4-FFF2-40B4-BE49-F238E27FC236}">
                <a16:creationId xmlns:a16="http://schemas.microsoft.com/office/drawing/2014/main" id="{E69C1582-681C-E1E0-BC18-0170BE68BB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C35DDE-1DD8-D35B-9802-0FD7455C861B}"/>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101263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9A085-2052-B4D7-414B-C2518CFA27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B64A40-E179-6517-1486-ED5DAA1DED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F302E6-DB8A-90E5-F7E6-CC60A29A3A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DA560D-D457-CD3A-240B-AEAC454F0E8C}"/>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6" name="Footer Placeholder 5">
            <a:extLst>
              <a:ext uri="{FF2B5EF4-FFF2-40B4-BE49-F238E27FC236}">
                <a16:creationId xmlns:a16="http://schemas.microsoft.com/office/drawing/2014/main" id="{FBDBE12A-CA3F-4B73-D8DD-55991D8D00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D9B015-5676-E3B8-C03F-0D713C27438F}"/>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1702563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A4D49-53A3-2091-F1AB-38495E52C9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B57ED7-EAC2-8433-BFA4-78D1A1C810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1B3874-DD30-43B5-FC31-25876995D5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4489AC-A525-14DD-1F0B-C3E3E5073CF9}"/>
              </a:ext>
            </a:extLst>
          </p:cNvPr>
          <p:cNvSpPr>
            <a:spLocks noGrp="1"/>
          </p:cNvSpPr>
          <p:nvPr>
            <p:ph type="dt" sz="half" idx="10"/>
          </p:nvPr>
        </p:nvSpPr>
        <p:spPr/>
        <p:txBody>
          <a:bodyPr/>
          <a:lstStyle/>
          <a:p>
            <a:fld id="{02621A46-B0D8-48CE-856E-BDF7217B6734}" type="datetimeFigureOut">
              <a:rPr lang="en-US" smtClean="0"/>
              <a:t>8/19/2023</a:t>
            </a:fld>
            <a:endParaRPr lang="en-US"/>
          </a:p>
        </p:txBody>
      </p:sp>
      <p:sp>
        <p:nvSpPr>
          <p:cNvPr id="6" name="Footer Placeholder 5">
            <a:extLst>
              <a:ext uri="{FF2B5EF4-FFF2-40B4-BE49-F238E27FC236}">
                <a16:creationId xmlns:a16="http://schemas.microsoft.com/office/drawing/2014/main" id="{7A4559CC-EC7A-E25F-9D5F-AFD14F714B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BCD348-0D80-C823-0516-E3DC773C2E08}"/>
              </a:ext>
            </a:extLst>
          </p:cNvPr>
          <p:cNvSpPr>
            <a:spLocks noGrp="1"/>
          </p:cNvSpPr>
          <p:nvPr>
            <p:ph type="sldNum" sz="quarter" idx="12"/>
          </p:nvPr>
        </p:nvSpPr>
        <p:spPr/>
        <p:txBody>
          <a:bodyPr/>
          <a:lstStyle/>
          <a:p>
            <a:fld id="{93109CD4-A99A-4304-8128-4E6AEEF15B18}" type="slidenum">
              <a:rPr lang="en-US" smtClean="0"/>
              <a:t>‹#›</a:t>
            </a:fld>
            <a:endParaRPr lang="en-US"/>
          </a:p>
        </p:txBody>
      </p:sp>
    </p:spTree>
    <p:extLst>
      <p:ext uri="{BB962C8B-B14F-4D97-AF65-F5344CB8AC3E}">
        <p14:creationId xmlns:p14="http://schemas.microsoft.com/office/powerpoint/2010/main" val="1929876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478123-8CDD-212E-6B81-BB29CA6B20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9B52A9-0688-35CD-CA07-0A6894527E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DA8FFE-9705-52AF-1C39-AF2A183661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21A46-B0D8-48CE-856E-BDF7217B6734}" type="datetimeFigureOut">
              <a:rPr lang="en-US" smtClean="0"/>
              <a:t>8/19/2023</a:t>
            </a:fld>
            <a:endParaRPr lang="en-US"/>
          </a:p>
        </p:txBody>
      </p:sp>
      <p:sp>
        <p:nvSpPr>
          <p:cNvPr id="5" name="Footer Placeholder 4">
            <a:extLst>
              <a:ext uri="{FF2B5EF4-FFF2-40B4-BE49-F238E27FC236}">
                <a16:creationId xmlns:a16="http://schemas.microsoft.com/office/drawing/2014/main" id="{BF66DBBC-EC8E-F46C-0342-EEF6852D82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A522FB-177C-55EC-41C7-2C543C2CBE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109CD4-A99A-4304-8128-4E6AEEF15B18}" type="slidenum">
              <a:rPr lang="en-US" smtClean="0"/>
              <a:t>‹#›</a:t>
            </a:fld>
            <a:endParaRPr lang="en-US"/>
          </a:p>
        </p:txBody>
      </p:sp>
    </p:spTree>
    <p:extLst>
      <p:ext uri="{BB962C8B-B14F-4D97-AF65-F5344CB8AC3E}">
        <p14:creationId xmlns:p14="http://schemas.microsoft.com/office/powerpoint/2010/main" val="453875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C113-03F5-2446-8FC5-8A0EFF12DC58}"/>
              </a:ext>
            </a:extLst>
          </p:cNvPr>
          <p:cNvSpPr>
            <a:spLocks noGrp="1"/>
          </p:cNvSpPr>
          <p:nvPr>
            <p:ph type="ctrTitle"/>
          </p:nvPr>
        </p:nvSpPr>
        <p:spPr/>
        <p:txBody>
          <a:bodyPr>
            <a:normAutofit fontScale="90000"/>
          </a:bodyPr>
          <a:lstStyle/>
          <a:p>
            <a:r>
              <a:rPr lang="en-US" dirty="0"/>
              <a:t>RATIONAL USE OF ANTIBIOTICS AND MANAGEMENT OF ANTIBIOTICS IN THE HOSPITAL</a:t>
            </a:r>
          </a:p>
        </p:txBody>
      </p:sp>
      <p:sp>
        <p:nvSpPr>
          <p:cNvPr id="3" name="Subtitle 2">
            <a:extLst>
              <a:ext uri="{FF2B5EF4-FFF2-40B4-BE49-F238E27FC236}">
                <a16:creationId xmlns:a16="http://schemas.microsoft.com/office/drawing/2014/main" id="{23CC8AC0-1C03-429B-8527-5CB6C963CF6D}"/>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166892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9F593-E780-F270-419F-09757984A17D}"/>
              </a:ext>
            </a:extLst>
          </p:cNvPr>
          <p:cNvSpPr>
            <a:spLocks noGrp="1"/>
          </p:cNvSpPr>
          <p:nvPr>
            <p:ph type="title"/>
          </p:nvPr>
        </p:nvSpPr>
        <p:spPr/>
        <p:txBody>
          <a:bodyPr/>
          <a:lstStyle/>
          <a:p>
            <a:r>
              <a:rPr lang="sr-Latn-RS" dirty="0"/>
              <a:t>A</a:t>
            </a:r>
            <a:r>
              <a:rPr lang="en-US" dirty="0" err="1"/>
              <a:t>ntimicrobial</a:t>
            </a:r>
            <a:r>
              <a:rPr lang="en-US" dirty="0"/>
              <a:t> stewardship</a:t>
            </a:r>
          </a:p>
        </p:txBody>
      </p:sp>
      <p:sp>
        <p:nvSpPr>
          <p:cNvPr id="3" name="Content Placeholder 2">
            <a:extLst>
              <a:ext uri="{FF2B5EF4-FFF2-40B4-BE49-F238E27FC236}">
                <a16:creationId xmlns:a16="http://schemas.microsoft.com/office/drawing/2014/main" id="{1A5AD1F4-38AC-F66B-BB96-AA71BB1EFBF9}"/>
              </a:ext>
            </a:extLst>
          </p:cNvPr>
          <p:cNvSpPr>
            <a:spLocks noGrp="1"/>
          </p:cNvSpPr>
          <p:nvPr>
            <p:ph idx="1"/>
          </p:nvPr>
        </p:nvSpPr>
        <p:spPr/>
        <p:txBody>
          <a:bodyPr/>
          <a:lstStyle/>
          <a:p>
            <a:r>
              <a:rPr lang="en-US" dirty="0"/>
              <a:t>Antibiotic management in the hospital is popularly called </a:t>
            </a:r>
            <a:r>
              <a:rPr lang="sr-Latn-RS" dirty="0"/>
              <a:t>„</a:t>
            </a:r>
            <a:r>
              <a:rPr lang="en-US" dirty="0"/>
              <a:t>antimicrobial stewardship</a:t>
            </a:r>
            <a:r>
              <a:rPr lang="sr-Latn-RS" dirty="0"/>
              <a:t>“</a:t>
            </a:r>
            <a:r>
              <a:rPr lang="en-US" dirty="0"/>
              <a:t>. </a:t>
            </a:r>
            <a:endParaRPr lang="sr-Latn-RS" dirty="0"/>
          </a:p>
          <a:p>
            <a:r>
              <a:rPr lang="en-US" dirty="0"/>
              <a:t>There are several specific forms of antibiotic stewardship, and they differ from hospital to hospital due to the specifics of each. </a:t>
            </a:r>
          </a:p>
        </p:txBody>
      </p:sp>
    </p:spTree>
    <p:extLst>
      <p:ext uri="{BB962C8B-B14F-4D97-AF65-F5344CB8AC3E}">
        <p14:creationId xmlns:p14="http://schemas.microsoft.com/office/powerpoint/2010/main" val="290834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0A1FB-EFB4-6303-A7D7-833CDD11FE3A}"/>
              </a:ext>
            </a:extLst>
          </p:cNvPr>
          <p:cNvSpPr>
            <a:spLocks noGrp="1"/>
          </p:cNvSpPr>
          <p:nvPr>
            <p:ph type="title"/>
          </p:nvPr>
        </p:nvSpPr>
        <p:spPr/>
        <p:txBody>
          <a:bodyPr/>
          <a:lstStyle/>
          <a:p>
            <a:r>
              <a:rPr lang="sr-Latn-RS" dirty="0"/>
              <a:t>Components of antimicrobia stewardship</a:t>
            </a:r>
            <a:endParaRPr lang="en-US" dirty="0"/>
          </a:p>
        </p:txBody>
      </p:sp>
      <p:sp>
        <p:nvSpPr>
          <p:cNvPr id="3" name="Content Placeholder 2">
            <a:extLst>
              <a:ext uri="{FF2B5EF4-FFF2-40B4-BE49-F238E27FC236}">
                <a16:creationId xmlns:a16="http://schemas.microsoft.com/office/drawing/2014/main" id="{37820F0C-08F0-A50A-BDDA-28FEDF077A97}"/>
              </a:ext>
            </a:extLst>
          </p:cNvPr>
          <p:cNvSpPr>
            <a:spLocks noGrp="1"/>
          </p:cNvSpPr>
          <p:nvPr>
            <p:ph idx="1"/>
          </p:nvPr>
        </p:nvSpPr>
        <p:spPr/>
        <p:txBody>
          <a:bodyPr>
            <a:normAutofit fontScale="85000" lnSpcReduction="10000"/>
          </a:bodyPr>
          <a:lstStyle/>
          <a:p>
            <a:r>
              <a:rPr lang="sr-Latn-RS" dirty="0"/>
              <a:t>T</a:t>
            </a:r>
            <a:r>
              <a:rPr lang="en-US" dirty="0"/>
              <a:t>he institution must first have an expert body that will deal with antibiotic management. This </a:t>
            </a:r>
            <a:r>
              <a:rPr lang="en-US" b="1" dirty="0"/>
              <a:t>professional body </a:t>
            </a:r>
            <a:r>
              <a:rPr lang="en-US" dirty="0"/>
              <a:t>should consist of a clinical pharmacologist, a pharmacist, and several doctors of other specialties who often prescribe antibiotics (e.g., infectious disease specialists). </a:t>
            </a:r>
            <a:endParaRPr lang="sr-Latn-RS" dirty="0"/>
          </a:p>
          <a:p>
            <a:r>
              <a:rPr lang="en-US" dirty="0"/>
              <a:t>The task of the professional body is to adopt the so-called "</a:t>
            </a:r>
            <a:r>
              <a:rPr lang="en-US" b="1" dirty="0"/>
              <a:t>Antibiotic Policy</a:t>
            </a:r>
            <a:r>
              <a:rPr lang="en-US" dirty="0"/>
              <a:t>", which will determine the way of dealing with antibiotics, which must be respected by all doctors of the institution. </a:t>
            </a:r>
            <a:endParaRPr lang="sr-Latn-RS" dirty="0"/>
          </a:p>
          <a:p>
            <a:r>
              <a:rPr lang="en-US" dirty="0"/>
              <a:t>The Antibiotic Policy lists the antibiotics that will be procured for the hospital and for each of them the exact indications for which they are approved. Also, there are determined the principles of empirical application of antibiotics and the choice of antibiotics for prophylaxis in surgery. </a:t>
            </a:r>
            <a:endParaRPr lang="sr-Latn-RS" dirty="0"/>
          </a:p>
          <a:p>
            <a:r>
              <a:rPr lang="en-US" dirty="0"/>
              <a:t>After adopting the Antibiotic Use Policy, the expert body controls its use through regular clinical audits.</a:t>
            </a:r>
          </a:p>
        </p:txBody>
      </p:sp>
    </p:spTree>
    <p:extLst>
      <p:ext uri="{BB962C8B-B14F-4D97-AF65-F5344CB8AC3E}">
        <p14:creationId xmlns:p14="http://schemas.microsoft.com/office/powerpoint/2010/main" val="2432694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516A-AB96-1FB2-9B1F-015370ECE5A1}"/>
              </a:ext>
            </a:extLst>
          </p:cNvPr>
          <p:cNvSpPr>
            <a:spLocks noGrp="1"/>
          </p:cNvSpPr>
          <p:nvPr>
            <p:ph type="title"/>
          </p:nvPr>
        </p:nvSpPr>
        <p:spPr/>
        <p:txBody>
          <a:bodyPr/>
          <a:lstStyle/>
          <a:p>
            <a:r>
              <a:rPr lang="sr-Latn-RS" dirty="0"/>
              <a:t>C</a:t>
            </a:r>
            <a:r>
              <a:rPr lang="en-US" dirty="0" err="1"/>
              <a:t>ouncil</a:t>
            </a:r>
            <a:r>
              <a:rPr lang="en-US" dirty="0"/>
              <a:t> for prescribing antibiotics</a:t>
            </a:r>
            <a:r>
              <a:rPr lang="sr-Latn-RS" dirty="0"/>
              <a:t> and clinical databases</a:t>
            </a:r>
            <a:r>
              <a:rPr lang="en-US" dirty="0"/>
              <a:t> </a:t>
            </a:r>
          </a:p>
        </p:txBody>
      </p:sp>
      <p:sp>
        <p:nvSpPr>
          <p:cNvPr id="3" name="Content Placeholder 2">
            <a:extLst>
              <a:ext uri="{FF2B5EF4-FFF2-40B4-BE49-F238E27FC236}">
                <a16:creationId xmlns:a16="http://schemas.microsoft.com/office/drawing/2014/main" id="{11A995EB-8ACB-E2DD-467E-501B6435B6B2}"/>
              </a:ext>
            </a:extLst>
          </p:cNvPr>
          <p:cNvSpPr>
            <a:spLocks noGrp="1"/>
          </p:cNvSpPr>
          <p:nvPr>
            <p:ph idx="1"/>
          </p:nvPr>
        </p:nvSpPr>
        <p:spPr/>
        <p:txBody>
          <a:bodyPr>
            <a:normAutofit fontScale="85000" lnSpcReduction="20000"/>
          </a:bodyPr>
          <a:lstStyle/>
          <a:p>
            <a:r>
              <a:rPr lang="en-US" dirty="0"/>
              <a:t>In addition to the Antibiotic Policy, antibiotic management also includes organizing a </a:t>
            </a:r>
            <a:r>
              <a:rPr lang="en-US" b="1" dirty="0"/>
              <a:t>council for prescribing antibiotics </a:t>
            </a:r>
            <a:r>
              <a:rPr lang="en-US" dirty="0"/>
              <a:t>to complex patients who are in a serious condition and have a lot of comorbidities. Such patients are mostly found in the central intensive care units of hospitals, so a separate council should be formed for each of the intensive care units. Mandatory members of these councils are an infectious disease specialist, a clinical microbiologist and a clinical pharmacologist. Through team consideration of all aspects of antibiotic application, the council can make far better decisions than individual specialists. </a:t>
            </a:r>
            <a:endParaRPr lang="sr-Latn-RS" dirty="0"/>
          </a:p>
          <a:p>
            <a:r>
              <a:rPr lang="en-US" dirty="0"/>
              <a:t>In addition to teamwork, real-time consultation of </a:t>
            </a:r>
            <a:r>
              <a:rPr lang="en-US" b="1" dirty="0"/>
              <a:t>clinical databases </a:t>
            </a:r>
            <a:r>
              <a:rPr lang="en-US" dirty="0"/>
              <a:t>on diseases, diagnostics and therapy, which are based on the principles of evidence-based medicine, is very important. Such a database is the " UpToDate " database ( https://www.wolterskluwer.com/en/solutions/uptodate ) also available on mobile devices, which almost instantly provides a precise answer to most of the dilemmas faced by antibiotic prescribers. In addition to this base, it is extremely useful The Sanford Guide to Antibiotics, available in both print and electronic form.</a:t>
            </a:r>
          </a:p>
        </p:txBody>
      </p:sp>
    </p:spTree>
    <p:extLst>
      <p:ext uri="{BB962C8B-B14F-4D97-AF65-F5344CB8AC3E}">
        <p14:creationId xmlns:p14="http://schemas.microsoft.com/office/powerpoint/2010/main" val="2388776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2343C-6615-CA6C-E3CD-0EAF5C9ED391}"/>
              </a:ext>
            </a:extLst>
          </p:cNvPr>
          <p:cNvSpPr>
            <a:spLocks noGrp="1"/>
          </p:cNvSpPr>
          <p:nvPr>
            <p:ph type="title"/>
          </p:nvPr>
        </p:nvSpPr>
        <p:spPr/>
        <p:txBody>
          <a:bodyPr/>
          <a:lstStyle/>
          <a:p>
            <a:r>
              <a:rPr lang="sr-Latn-RS" dirty="0"/>
              <a:t>Statistics</a:t>
            </a:r>
            <a:endParaRPr lang="en-US" dirty="0"/>
          </a:p>
        </p:txBody>
      </p:sp>
      <p:sp>
        <p:nvSpPr>
          <p:cNvPr id="3" name="Content Placeholder 2">
            <a:extLst>
              <a:ext uri="{FF2B5EF4-FFF2-40B4-BE49-F238E27FC236}">
                <a16:creationId xmlns:a16="http://schemas.microsoft.com/office/drawing/2014/main" id="{08840B6F-0A3C-B4F9-05C4-935DF1046E26}"/>
              </a:ext>
            </a:extLst>
          </p:cNvPr>
          <p:cNvSpPr>
            <a:spLocks noGrp="1"/>
          </p:cNvSpPr>
          <p:nvPr>
            <p:ph idx="1"/>
          </p:nvPr>
        </p:nvSpPr>
        <p:spPr/>
        <p:txBody>
          <a:bodyPr>
            <a:normAutofit fontScale="92500" lnSpcReduction="20000"/>
          </a:bodyPr>
          <a:lstStyle/>
          <a:p>
            <a:r>
              <a:rPr lang="en-US" dirty="0"/>
              <a:t>Another important element of antibiotic management in the hospital is the systematic monitoring of antibiotic consumption by departments and diagnoses, and statistical analysis of microbiological isolates, also by departments and diagnoses. </a:t>
            </a:r>
            <a:endParaRPr lang="sr-Latn-RS" dirty="0"/>
          </a:p>
          <a:p>
            <a:r>
              <a:rPr lang="en-US" dirty="0"/>
              <a:t>The consumption of antibiotics must be expressed in the number of defined daily doses per 100 patient days, and the descriptive analysis of microbiological isolates through the incidence rate (number of isolates per 1000 bed days per year) and resistance rate (number of resistant isolates per 1000 bed days per year). </a:t>
            </a:r>
            <a:endParaRPr lang="sr-Latn-RS" dirty="0"/>
          </a:p>
          <a:p>
            <a:r>
              <a:rPr lang="en-US" dirty="0"/>
              <a:t>Monitoring antibiotic consumption trends and the incidence of infection or resistance makes it possible to spot places in the hospital where antibiotics are irrationally prescribed, on the basis of which corrective measures are planned and implemented, first of all additional staff education.</a:t>
            </a:r>
          </a:p>
        </p:txBody>
      </p:sp>
    </p:spTree>
    <p:extLst>
      <p:ext uri="{BB962C8B-B14F-4D97-AF65-F5344CB8AC3E}">
        <p14:creationId xmlns:p14="http://schemas.microsoft.com/office/powerpoint/2010/main" val="2396003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D763A-3137-4899-301E-7CDC0A7D8CBE}"/>
              </a:ext>
            </a:extLst>
          </p:cNvPr>
          <p:cNvSpPr>
            <a:spLocks noGrp="1"/>
          </p:cNvSpPr>
          <p:nvPr>
            <p:ph type="title"/>
          </p:nvPr>
        </p:nvSpPr>
        <p:spPr/>
        <p:txBody>
          <a:bodyPr/>
          <a:lstStyle/>
          <a:p>
            <a:r>
              <a:rPr lang="sr-Latn-RS" dirty="0"/>
              <a:t>Definition</a:t>
            </a:r>
            <a:endParaRPr lang="en-US" dirty="0"/>
          </a:p>
        </p:txBody>
      </p:sp>
      <p:sp>
        <p:nvSpPr>
          <p:cNvPr id="3" name="Content Placeholder 2">
            <a:extLst>
              <a:ext uri="{FF2B5EF4-FFF2-40B4-BE49-F238E27FC236}">
                <a16:creationId xmlns:a16="http://schemas.microsoft.com/office/drawing/2014/main" id="{654B32D2-F990-7CE4-DD64-920CD547B1E6}"/>
              </a:ext>
            </a:extLst>
          </p:cNvPr>
          <p:cNvSpPr>
            <a:spLocks noGrp="1"/>
          </p:cNvSpPr>
          <p:nvPr>
            <p:ph idx="1"/>
          </p:nvPr>
        </p:nvSpPr>
        <p:spPr/>
        <p:txBody>
          <a:bodyPr/>
          <a:lstStyle/>
          <a:p>
            <a:r>
              <a:rPr lang="en-US" dirty="0"/>
              <a:t>The rational application of antibiotics implies their use in a way that achieves the maximum beneficial effect in patients with infections, with minimal side effects, undesirable interactions and the induction of bacterial resistance. This actually means that for each established bacterial infection, an antibiotic should be chosen that can cure it, without harming the patient and his environment. </a:t>
            </a:r>
          </a:p>
        </p:txBody>
      </p:sp>
    </p:spTree>
    <p:extLst>
      <p:ext uri="{BB962C8B-B14F-4D97-AF65-F5344CB8AC3E}">
        <p14:creationId xmlns:p14="http://schemas.microsoft.com/office/powerpoint/2010/main" val="1805139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7D448-1A94-6A27-9E7B-CC4E5F18409E}"/>
              </a:ext>
            </a:extLst>
          </p:cNvPr>
          <p:cNvSpPr>
            <a:spLocks noGrp="1"/>
          </p:cNvSpPr>
          <p:nvPr>
            <p:ph type="title"/>
          </p:nvPr>
        </p:nvSpPr>
        <p:spPr/>
        <p:txBody>
          <a:bodyPr/>
          <a:lstStyle/>
          <a:p>
            <a:r>
              <a:rPr lang="sr-Latn-RS" dirty="0"/>
              <a:t>Principles of rational prescribing of antibiotics</a:t>
            </a:r>
            <a:endParaRPr lang="en-US" dirty="0"/>
          </a:p>
        </p:txBody>
      </p:sp>
      <p:sp>
        <p:nvSpPr>
          <p:cNvPr id="3" name="Content Placeholder 2">
            <a:extLst>
              <a:ext uri="{FF2B5EF4-FFF2-40B4-BE49-F238E27FC236}">
                <a16:creationId xmlns:a16="http://schemas.microsoft.com/office/drawing/2014/main" id="{3398744E-B6E8-FA9D-3C47-F2A5710CB38C}"/>
              </a:ext>
            </a:extLst>
          </p:cNvPr>
          <p:cNvSpPr>
            <a:spLocks noGrp="1"/>
          </p:cNvSpPr>
          <p:nvPr>
            <p:ph idx="1"/>
          </p:nvPr>
        </p:nvSpPr>
        <p:spPr/>
        <p:txBody>
          <a:bodyPr/>
          <a:lstStyle/>
          <a:p>
            <a:pPr marL="514350" indent="-514350">
              <a:buFont typeface="+mj-lt"/>
              <a:buAutoNum type="arabicPeriod"/>
            </a:pPr>
            <a:r>
              <a:rPr lang="en-US" dirty="0"/>
              <a:t>Apply antibiotics in treatment only if the diagnosis of bacterial infection has been established. </a:t>
            </a:r>
            <a:endParaRPr lang="sr-Latn-RS" dirty="0"/>
          </a:p>
          <a:p>
            <a:pPr marL="514350" indent="-514350">
              <a:buFont typeface="+mj-lt"/>
              <a:buAutoNum type="arabicPeriod"/>
            </a:pPr>
            <a:r>
              <a:rPr lang="en-US" dirty="0"/>
              <a:t>Before applying antibiotics, it is mandatory to take a tissue or body fluid sample and send it to a microbiological laboratory in order to isolate the causative agent and determine its sensitivity to antibiotics; this allows us to treat the patient with "targeted" therapy, i.e. giving an antibiotic to which the causative agent is certainly sensitive</a:t>
            </a:r>
          </a:p>
        </p:txBody>
      </p:sp>
    </p:spTree>
    <p:extLst>
      <p:ext uri="{BB962C8B-B14F-4D97-AF65-F5344CB8AC3E}">
        <p14:creationId xmlns:p14="http://schemas.microsoft.com/office/powerpoint/2010/main" val="2601473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2BCDF-1438-FCFF-2029-EB1848544FB7}"/>
              </a:ext>
            </a:extLst>
          </p:cNvPr>
          <p:cNvSpPr>
            <a:spLocks noGrp="1"/>
          </p:cNvSpPr>
          <p:nvPr>
            <p:ph type="title"/>
          </p:nvPr>
        </p:nvSpPr>
        <p:spPr/>
        <p:txBody>
          <a:bodyPr/>
          <a:lstStyle/>
          <a:p>
            <a:r>
              <a:rPr lang="sr-Latn-RS" dirty="0"/>
              <a:t>Principles of rational prescribing of antibiotics – cont.</a:t>
            </a:r>
            <a:endParaRPr lang="en-US" dirty="0"/>
          </a:p>
        </p:txBody>
      </p:sp>
      <p:sp>
        <p:nvSpPr>
          <p:cNvPr id="3" name="Content Placeholder 2">
            <a:extLst>
              <a:ext uri="{FF2B5EF4-FFF2-40B4-BE49-F238E27FC236}">
                <a16:creationId xmlns:a16="http://schemas.microsoft.com/office/drawing/2014/main" id="{57ACA50B-8F80-3890-2437-F7693903B4CF}"/>
              </a:ext>
            </a:extLst>
          </p:cNvPr>
          <p:cNvSpPr>
            <a:spLocks noGrp="1"/>
          </p:cNvSpPr>
          <p:nvPr>
            <p:ph idx="1"/>
          </p:nvPr>
        </p:nvSpPr>
        <p:spPr/>
        <p:txBody>
          <a:bodyPr>
            <a:normAutofit lnSpcReduction="10000"/>
          </a:bodyPr>
          <a:lstStyle/>
          <a:p>
            <a:pPr marL="0" indent="0">
              <a:buNone/>
            </a:pPr>
            <a:r>
              <a:rPr lang="en-US" dirty="0"/>
              <a:t>3.	Immediately after taking the samples for the microbiological laboratory, apply an antibiotic empirically, based on the knowledge of the most likely causes of infection in a certain location. </a:t>
            </a:r>
            <a:r>
              <a:rPr lang="en-US" b="1" dirty="0"/>
              <a:t>Empiric therapy </a:t>
            </a:r>
            <a:r>
              <a:rPr lang="en-US" dirty="0"/>
              <a:t>should not be delayed, because every hour during the infection that passes without adequate antibiotic therapy reduces the patient's chances of recovery.</a:t>
            </a:r>
          </a:p>
          <a:p>
            <a:pPr marL="0" indent="0">
              <a:buNone/>
            </a:pPr>
            <a:r>
              <a:rPr lang="en-US" dirty="0"/>
              <a:t>4.	If the isolated bacteria is sensitive to several antibiotics, you should always choose the one with the </a:t>
            </a:r>
            <a:r>
              <a:rPr lang="en-US" b="1" dirty="0"/>
              <a:t>narrowest spectrum of action</a:t>
            </a:r>
            <a:r>
              <a:rPr lang="en-US" dirty="0"/>
              <a:t>, because such a drug will cause the so-called </a:t>
            </a:r>
            <a:r>
              <a:rPr lang="en-US" dirty="0" err="1"/>
              <a:t>postantibiotic</a:t>
            </a:r>
            <a:r>
              <a:rPr lang="en-US" dirty="0"/>
              <a:t> diarrhea, and diarrhea due to Clostridium overgrowth difficile (so-called pseudomembranous colitis).</a:t>
            </a:r>
          </a:p>
          <a:p>
            <a:endParaRPr lang="en-US" dirty="0"/>
          </a:p>
        </p:txBody>
      </p:sp>
    </p:spTree>
    <p:extLst>
      <p:ext uri="{BB962C8B-B14F-4D97-AF65-F5344CB8AC3E}">
        <p14:creationId xmlns:p14="http://schemas.microsoft.com/office/powerpoint/2010/main" val="4258795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E9415-4E3A-36ED-57FB-98515B022A2D}"/>
              </a:ext>
            </a:extLst>
          </p:cNvPr>
          <p:cNvSpPr>
            <a:spLocks noGrp="1"/>
          </p:cNvSpPr>
          <p:nvPr>
            <p:ph type="title"/>
          </p:nvPr>
        </p:nvSpPr>
        <p:spPr/>
        <p:txBody>
          <a:bodyPr/>
          <a:lstStyle/>
          <a:p>
            <a:r>
              <a:rPr lang="sr-Latn-RS" dirty="0"/>
              <a:t>Principles of rational prescribing of antibiotics – cont.</a:t>
            </a:r>
            <a:endParaRPr lang="en-US" dirty="0"/>
          </a:p>
        </p:txBody>
      </p:sp>
      <p:sp>
        <p:nvSpPr>
          <p:cNvPr id="3" name="Content Placeholder 2">
            <a:extLst>
              <a:ext uri="{FF2B5EF4-FFF2-40B4-BE49-F238E27FC236}">
                <a16:creationId xmlns:a16="http://schemas.microsoft.com/office/drawing/2014/main" id="{FFA0AFC3-03D9-1F54-FDBD-A59624F1AFB6}"/>
              </a:ext>
            </a:extLst>
          </p:cNvPr>
          <p:cNvSpPr>
            <a:spLocks noGrp="1"/>
          </p:cNvSpPr>
          <p:nvPr>
            <p:ph idx="1"/>
          </p:nvPr>
        </p:nvSpPr>
        <p:spPr/>
        <p:txBody>
          <a:bodyPr>
            <a:normAutofit lnSpcReduction="10000"/>
          </a:bodyPr>
          <a:lstStyle/>
          <a:p>
            <a:pPr marL="0" indent="0">
              <a:buNone/>
            </a:pPr>
            <a:r>
              <a:rPr lang="en-US" dirty="0"/>
              <a:t>5.	The prescribed antibiotic must penetrate sufficiently into the tissue where the infection is located, otherwise it will not be able to exert its effect. For example, tetracyclines , tigecycline , macrolide antibiotics, clindamycin and aminoglycosides cannot be used to treat infections of the central nervous system or the eye, because as water-soluble substances they minimally penetrate the </a:t>
            </a:r>
            <a:r>
              <a:rPr lang="en-US" dirty="0" err="1"/>
              <a:t>hematoencephalic</a:t>
            </a:r>
            <a:r>
              <a:rPr lang="en-US" dirty="0"/>
              <a:t> barrier.</a:t>
            </a:r>
          </a:p>
          <a:p>
            <a:pPr marL="0" indent="0">
              <a:buNone/>
            </a:pPr>
            <a:r>
              <a:rPr lang="en-US" dirty="0"/>
              <a:t>6.	In patients who have certain diseases (comorbidities), the use of antibiotics that worsen these diseases should be avoided. For example, if the patient has severe renal insufficiency, the use of aminoglycosides is contraindicated, because they can worsen the renal insufficiency and lead to anuria .</a:t>
            </a:r>
          </a:p>
          <a:p>
            <a:endParaRPr lang="en-US" dirty="0"/>
          </a:p>
        </p:txBody>
      </p:sp>
    </p:spTree>
    <p:extLst>
      <p:ext uri="{BB962C8B-B14F-4D97-AF65-F5344CB8AC3E}">
        <p14:creationId xmlns:p14="http://schemas.microsoft.com/office/powerpoint/2010/main" val="1039303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DD287-769F-C617-FBB9-64797F34DFDD}"/>
              </a:ext>
            </a:extLst>
          </p:cNvPr>
          <p:cNvSpPr>
            <a:spLocks noGrp="1"/>
          </p:cNvSpPr>
          <p:nvPr>
            <p:ph type="title"/>
          </p:nvPr>
        </p:nvSpPr>
        <p:spPr/>
        <p:txBody>
          <a:bodyPr/>
          <a:lstStyle/>
          <a:p>
            <a:r>
              <a:rPr lang="sr-Latn-RS" dirty="0"/>
              <a:t>Principles of rational prescribing of antibiotics – cont.</a:t>
            </a:r>
            <a:endParaRPr lang="en-US" dirty="0"/>
          </a:p>
        </p:txBody>
      </p:sp>
      <p:sp>
        <p:nvSpPr>
          <p:cNvPr id="3" name="Content Placeholder 2">
            <a:extLst>
              <a:ext uri="{FF2B5EF4-FFF2-40B4-BE49-F238E27FC236}">
                <a16:creationId xmlns:a16="http://schemas.microsoft.com/office/drawing/2014/main" id="{754410A9-3804-A62A-498A-82AD43A4984B}"/>
              </a:ext>
            </a:extLst>
          </p:cNvPr>
          <p:cNvSpPr>
            <a:spLocks noGrp="1"/>
          </p:cNvSpPr>
          <p:nvPr>
            <p:ph idx="1"/>
          </p:nvPr>
        </p:nvSpPr>
        <p:spPr/>
        <p:txBody>
          <a:bodyPr>
            <a:normAutofit fontScale="92500" lnSpcReduction="10000"/>
          </a:bodyPr>
          <a:lstStyle/>
          <a:p>
            <a:pPr marL="0" indent="0">
              <a:buNone/>
            </a:pPr>
            <a:r>
              <a:rPr lang="en-US" dirty="0"/>
              <a:t>7.	Before prescribing antibiotics, all potential interactions with drugs that the patient is already receiving should be checked, and corrective measures should be taken, if they are recommended in the Summaries of the characteristics of the drugs. For example, if meropenem is prescribed to a patient with epilepsy who is otherwise on valproate therapy , it is known that meropenem can lower the concentration of valproate by about 40%, and lead to convulsions; in order to prevent convulsions, the dose of valproate should be reduced by about 50%.</a:t>
            </a:r>
          </a:p>
          <a:p>
            <a:pPr marL="0" indent="0">
              <a:buNone/>
            </a:pPr>
            <a:r>
              <a:rPr lang="en-US" dirty="0"/>
              <a:t>8.	In the case of severe infections that threaten the patient's life, we always use a combination of two or three antibiotics in order to achieve a synergistic effect (at least additive) and prevent the emergence of resistant strains</a:t>
            </a:r>
          </a:p>
          <a:p>
            <a:endParaRPr lang="en-US" dirty="0"/>
          </a:p>
        </p:txBody>
      </p:sp>
    </p:spTree>
    <p:extLst>
      <p:ext uri="{BB962C8B-B14F-4D97-AF65-F5344CB8AC3E}">
        <p14:creationId xmlns:p14="http://schemas.microsoft.com/office/powerpoint/2010/main" val="3691676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01F5B-8BD7-221A-FBE5-3F54B4AB4A84}"/>
              </a:ext>
            </a:extLst>
          </p:cNvPr>
          <p:cNvSpPr>
            <a:spLocks noGrp="1"/>
          </p:cNvSpPr>
          <p:nvPr>
            <p:ph type="title"/>
          </p:nvPr>
        </p:nvSpPr>
        <p:spPr/>
        <p:txBody>
          <a:bodyPr/>
          <a:lstStyle/>
          <a:p>
            <a:r>
              <a:rPr lang="sr-Latn-RS" dirty="0"/>
              <a:t>Principles of rational prescribing of antibiotics – cont.</a:t>
            </a:r>
            <a:endParaRPr lang="en-US" dirty="0"/>
          </a:p>
        </p:txBody>
      </p:sp>
      <p:sp>
        <p:nvSpPr>
          <p:cNvPr id="3" name="Content Placeholder 2">
            <a:extLst>
              <a:ext uri="{FF2B5EF4-FFF2-40B4-BE49-F238E27FC236}">
                <a16:creationId xmlns:a16="http://schemas.microsoft.com/office/drawing/2014/main" id="{08664685-4A0C-CEFF-C784-E0C00F37F2B3}"/>
              </a:ext>
            </a:extLst>
          </p:cNvPr>
          <p:cNvSpPr>
            <a:spLocks noGrp="1"/>
          </p:cNvSpPr>
          <p:nvPr>
            <p:ph idx="1"/>
          </p:nvPr>
        </p:nvSpPr>
        <p:spPr/>
        <p:txBody>
          <a:bodyPr>
            <a:normAutofit fontScale="92500" lnSpcReduction="10000"/>
          </a:bodyPr>
          <a:lstStyle/>
          <a:p>
            <a:pPr marL="0" indent="0">
              <a:buNone/>
            </a:pPr>
            <a:r>
              <a:rPr lang="en-US" dirty="0"/>
              <a:t>10.	The duration of antibiotic administration should be optimal, neither too long nor too short. When treating infections in localizations where antibiotics have a hard time penetrating to the</a:t>
            </a:r>
            <a:r>
              <a:rPr lang="sr-Latn-RS" dirty="0"/>
              <a:t> tissue and reaching</a:t>
            </a:r>
            <a:r>
              <a:rPr lang="en-US" dirty="0"/>
              <a:t> causative agent, therapy should last a long time, and vice versa (e.g. brain abscess is treated for 21 days, osteomyelitis for 6-8 weeks, tuberculosis for 6 months, neuroborreliosis for 21 days , but uncomplicated urinary infection only 3-5 days, intra-abdominal infections 5-7 days, pneumonia 5-7 days).</a:t>
            </a:r>
          </a:p>
          <a:p>
            <a:pPr marL="0" indent="0">
              <a:buNone/>
            </a:pPr>
            <a:r>
              <a:rPr lang="en-US" dirty="0"/>
              <a:t>11.	The </a:t>
            </a:r>
            <a:r>
              <a:rPr lang="sr-Latn-RS" dirty="0"/>
              <a:t>loading</a:t>
            </a:r>
            <a:r>
              <a:rPr lang="en-US" dirty="0"/>
              <a:t> dose of antibiotics should not be reduced in case of severe kidney or liver insufficiency, but the maintenance dose should be adjusted to the function of these two organs. Recommendations for adjusting the dose of antibiotics to the current liver or kidney function can be found in the official summaries of product characteristics.</a:t>
            </a:r>
          </a:p>
          <a:p>
            <a:endParaRPr lang="en-US" dirty="0"/>
          </a:p>
        </p:txBody>
      </p:sp>
    </p:spTree>
    <p:extLst>
      <p:ext uri="{BB962C8B-B14F-4D97-AF65-F5344CB8AC3E}">
        <p14:creationId xmlns:p14="http://schemas.microsoft.com/office/powerpoint/2010/main" val="3547240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F4663-7B49-E00E-6EE1-1DE8AE450F0B}"/>
              </a:ext>
            </a:extLst>
          </p:cNvPr>
          <p:cNvSpPr>
            <a:spLocks noGrp="1"/>
          </p:cNvSpPr>
          <p:nvPr>
            <p:ph type="title"/>
          </p:nvPr>
        </p:nvSpPr>
        <p:spPr/>
        <p:txBody>
          <a:bodyPr/>
          <a:lstStyle/>
          <a:p>
            <a:r>
              <a:rPr lang="sr-Latn-RS" dirty="0"/>
              <a:t>Time- and concentration- dependent killing of bacteria</a:t>
            </a:r>
            <a:endParaRPr lang="en-US" dirty="0"/>
          </a:p>
        </p:txBody>
      </p:sp>
      <p:sp>
        <p:nvSpPr>
          <p:cNvPr id="3" name="Content Placeholder 2">
            <a:extLst>
              <a:ext uri="{FF2B5EF4-FFF2-40B4-BE49-F238E27FC236}">
                <a16:creationId xmlns:a16="http://schemas.microsoft.com/office/drawing/2014/main" id="{E7F636A5-9F07-FC58-5CD9-4A86BE14FE35}"/>
              </a:ext>
            </a:extLst>
          </p:cNvPr>
          <p:cNvSpPr>
            <a:spLocks noGrp="1"/>
          </p:cNvSpPr>
          <p:nvPr>
            <p:ph idx="1"/>
          </p:nvPr>
        </p:nvSpPr>
        <p:spPr/>
        <p:txBody>
          <a:bodyPr>
            <a:normAutofit lnSpcReduction="10000"/>
          </a:bodyPr>
          <a:lstStyle/>
          <a:p>
            <a:r>
              <a:rPr lang="en-US" dirty="0"/>
              <a:t>There are two types of antibiotics in terms of the dynamics of their action on bacteria: antibiotics in which the killing of bacteria is proportional to the time in which the concentration of the antibiotic in the tissue is above the minimum inhibitory concentration (so-called </a:t>
            </a:r>
            <a:r>
              <a:rPr lang="en-US" b="1" dirty="0"/>
              <a:t>time-dependent killing</a:t>
            </a:r>
            <a:r>
              <a:rPr lang="en-US" dirty="0"/>
              <a:t>) and antibiotics in which the killing of bacteria is proportional to the concentration of antibiotic in the tissue (so-called </a:t>
            </a:r>
            <a:r>
              <a:rPr lang="en-US" b="1" dirty="0"/>
              <a:t>concentration-dependent killing</a:t>
            </a:r>
            <a:r>
              <a:rPr lang="en-US" dirty="0"/>
              <a:t>). </a:t>
            </a:r>
            <a:endParaRPr lang="sr-Latn-RS" dirty="0"/>
          </a:p>
          <a:p>
            <a:r>
              <a:rPr lang="en-US" dirty="0"/>
              <a:t>Time-dependent antibiotics include all beta lactams, while concentration-dependent antibiotics include aminoglycosides. Most of the other antibiotics depend on both parameters: fluoroquinolones, glycopeptides, tetracyclines, etc.</a:t>
            </a:r>
          </a:p>
        </p:txBody>
      </p:sp>
    </p:spTree>
    <p:extLst>
      <p:ext uri="{BB962C8B-B14F-4D97-AF65-F5344CB8AC3E}">
        <p14:creationId xmlns:p14="http://schemas.microsoft.com/office/powerpoint/2010/main" val="918632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8755-6898-628E-2002-8E0A3CB67EAA}"/>
              </a:ext>
            </a:extLst>
          </p:cNvPr>
          <p:cNvSpPr>
            <a:spLocks noGrp="1"/>
          </p:cNvSpPr>
          <p:nvPr>
            <p:ph type="title"/>
          </p:nvPr>
        </p:nvSpPr>
        <p:spPr/>
        <p:txBody>
          <a:bodyPr/>
          <a:lstStyle/>
          <a:p>
            <a:r>
              <a:rPr lang="sr-Latn-RS" dirty="0"/>
              <a:t>Pharmacodynamic – pharmacokinetic indices</a:t>
            </a:r>
            <a:endParaRPr lang="en-US" dirty="0"/>
          </a:p>
        </p:txBody>
      </p:sp>
      <p:sp>
        <p:nvSpPr>
          <p:cNvPr id="3" name="Content Placeholder 2">
            <a:extLst>
              <a:ext uri="{FF2B5EF4-FFF2-40B4-BE49-F238E27FC236}">
                <a16:creationId xmlns:a16="http://schemas.microsoft.com/office/drawing/2014/main" id="{6BFE5DEA-249D-81EC-4F48-EB1EA4D43942}"/>
              </a:ext>
            </a:extLst>
          </p:cNvPr>
          <p:cNvSpPr>
            <a:spLocks noGrp="1"/>
          </p:cNvSpPr>
          <p:nvPr>
            <p:ph idx="1"/>
          </p:nvPr>
        </p:nvSpPr>
        <p:spPr/>
        <p:txBody>
          <a:bodyPr>
            <a:normAutofit fontScale="77500" lnSpcReduction="20000"/>
          </a:bodyPr>
          <a:lstStyle/>
          <a:p>
            <a:r>
              <a:rPr lang="en-US" dirty="0"/>
              <a:t>Parameter </a:t>
            </a:r>
            <a:r>
              <a:rPr lang="en-US" b="1" dirty="0">
                <a:solidFill>
                  <a:srgbClr val="FF0000"/>
                </a:solidFill>
              </a:rPr>
              <a:t>T&gt;Mic </a:t>
            </a:r>
            <a:r>
              <a:rPr lang="en-US" dirty="0"/>
              <a:t>indicates the percentage of time within 24 hours in which the antibiotic concentration is above the minimum inhibitory concentration, and its threshold value for cephalosporins that must be exceeded to cure the patient is 60%. </a:t>
            </a:r>
            <a:endParaRPr lang="sr-Latn-RS" dirty="0"/>
          </a:p>
          <a:p>
            <a:r>
              <a:rPr lang="en-US" dirty="0"/>
              <a:t>The </a:t>
            </a:r>
            <a:r>
              <a:rPr lang="en-US" b="1" dirty="0" err="1">
                <a:solidFill>
                  <a:srgbClr val="FF0000"/>
                </a:solidFill>
              </a:rPr>
              <a:t>Cmax</a:t>
            </a:r>
            <a:r>
              <a:rPr lang="en-US" b="1" dirty="0">
                <a:solidFill>
                  <a:srgbClr val="FF0000"/>
                </a:solidFill>
              </a:rPr>
              <a:t>/Mic </a:t>
            </a:r>
            <a:r>
              <a:rPr lang="en-US" dirty="0"/>
              <a:t>parameter indicates the ratio of the maximum achieved concentration of the antibiotic in the serum to the minimum inhibitory concentration, and its limit value for fluoroquinolones that should be exceeded in order to cure the patient is 10. </a:t>
            </a:r>
            <a:endParaRPr lang="sr-Latn-RS" dirty="0"/>
          </a:p>
          <a:p>
            <a:r>
              <a:rPr lang="en-US" dirty="0"/>
              <a:t>With antibiotics whose effect depends on both time and concentration, it is more appropriate to use the third parameter (index) - </a:t>
            </a:r>
            <a:r>
              <a:rPr lang="en-US" b="1" dirty="0">
                <a:solidFill>
                  <a:srgbClr val="FF0000"/>
                </a:solidFill>
              </a:rPr>
              <a:t>AUC/Mic </a:t>
            </a:r>
            <a:r>
              <a:rPr lang="en-US" dirty="0"/>
              <a:t>- which represents the ratio of the area under the curve of drug concentration in serum, in time, and the minimum inhibitory concentration. For example, in order for fluoroquinolone ciprofloxacin to work well, AUC/Mic index greater than 125 should be achieved. </a:t>
            </a:r>
            <a:endParaRPr lang="sr-Latn-RS" dirty="0"/>
          </a:p>
          <a:p>
            <a:r>
              <a:rPr lang="en-US" dirty="0"/>
              <a:t>The practical consequence of these principles is that the daily dose of beta- lactams should be divided into as many individual doses as possible, and that the daily dose of aminoglycosides should be administered once in most cases.</a:t>
            </a:r>
          </a:p>
        </p:txBody>
      </p:sp>
    </p:spTree>
    <p:extLst>
      <p:ext uri="{BB962C8B-B14F-4D97-AF65-F5344CB8AC3E}">
        <p14:creationId xmlns:p14="http://schemas.microsoft.com/office/powerpoint/2010/main" val="35478933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1590</Words>
  <Application>Microsoft Office PowerPoint</Application>
  <PresentationFormat>Widescreen</PresentationFormat>
  <Paragraphs>42</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RATIONAL USE OF ANTIBIOTICS AND MANAGEMENT OF ANTIBIOTICS IN THE HOSPITAL</vt:lpstr>
      <vt:lpstr>Definition</vt:lpstr>
      <vt:lpstr>Principles of rational prescribing of antibiotics</vt:lpstr>
      <vt:lpstr>Principles of rational prescribing of antibiotics – cont.</vt:lpstr>
      <vt:lpstr>Principles of rational prescribing of antibiotics – cont.</vt:lpstr>
      <vt:lpstr>Principles of rational prescribing of antibiotics – cont.</vt:lpstr>
      <vt:lpstr>Principles of rational prescribing of antibiotics – cont.</vt:lpstr>
      <vt:lpstr>Time- and concentration- dependent killing of bacteria</vt:lpstr>
      <vt:lpstr>Pharmacodynamic – pharmacokinetic indices</vt:lpstr>
      <vt:lpstr>Antimicrobial stewardship</vt:lpstr>
      <vt:lpstr>Components of antimicrobia stewardship</vt:lpstr>
      <vt:lpstr>Council for prescribing antibiotics and clinical databases </vt:lpstr>
      <vt:lpstr>Statistics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RATIONAL USE OF ANTIBIOTICS AND MANAGEMENT OF ANTIBIOTICS IN THE HOSPITAL</dc:title>
  <dc:creator>boj</dc:creator>
  <cp:lastModifiedBy>boj</cp:lastModifiedBy>
  <cp:revision>7</cp:revision>
  <dcterms:created xsi:type="dcterms:W3CDTF">2023-08-19T04:40:36Z</dcterms:created>
  <dcterms:modified xsi:type="dcterms:W3CDTF">2023-08-19T05:01:43Z</dcterms:modified>
</cp:coreProperties>
</file>